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F5C9E-DE1A-4A12-AD6F-85F7578C84BF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81D95-8BD1-4AAB-BDDA-EA6B01EE62CA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1D95-8BD1-4AAB-BDDA-EA6B01EE62CA}" type="slidenum">
              <a:rPr lang="vi-VN" smtClean="0"/>
              <a:pPr/>
              <a:t>5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rgbClr val="CC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FB25-24F3-4079-83A5-55C6349125FC}" type="datetimeFigureOut">
              <a:rPr lang="vi-VN" smtClean="0"/>
              <a:pPr/>
              <a:t>15/10/2016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9FC24-DD5C-4BD4-8662-A45CF9438626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Theme23751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772400" cy="1470025"/>
          </a:xfrm>
        </p:spPr>
        <p:txBody>
          <a:bodyPr>
            <a:prstTxWarp prst="textWave1">
              <a:avLst/>
            </a:prstTxWarp>
            <a:normAutofit fontScale="90000"/>
          </a:bodyPr>
          <a:lstStyle/>
          <a:p>
            <a:pPr>
              <a:defRPr/>
            </a:pPr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CHÀO MỪNG CÁC THẦY CÔ </a:t>
            </a:r>
            <a:b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VÀ CÁC EM HỌC </a:t>
            </a:r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SINH</a:t>
            </a:r>
            <a: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endParaRPr lang="vi-VN" dirty="0"/>
          </a:p>
        </p:txBody>
      </p:sp>
      <p:sp>
        <p:nvSpPr>
          <p:cNvPr id="11" name="Rectangle 10"/>
          <p:cNvSpPr/>
          <p:nvPr/>
        </p:nvSpPr>
        <p:spPr>
          <a:xfrm>
            <a:off x="457200" y="2819400"/>
            <a:ext cx="78486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 - LỚP 3</a:t>
            </a:r>
            <a:endParaRPr lang="en-US" sz="4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  <a:p>
            <a:pPr algn="ctr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500" i="1" dirty="0" smtClean="0">
                <a:latin typeface="Times New Roman" pitchFamily="18" charset="0"/>
                <a:cs typeface="Times New Roman" pitchFamily="18" charset="0"/>
              </a:rPr>
              <a:t>Mỗi lọ hoa có 7 bông hoa. Hỏi 5 lọ hoa như thế có bao nhiêu bông hoa?</a:t>
            </a:r>
            <a:endParaRPr lang="vi-VN" sz="35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5 lọ hoa có số bông hoa là :</a:t>
            </a: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5x7=35( bông hoa)</a:t>
            </a:r>
          </a:p>
          <a:p>
            <a:pPr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       Đáp số:35 bông hoa</a:t>
            </a:r>
            <a:endParaRPr lang="vi-VN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6" descr="hoa 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94128" y="5351929"/>
            <a:ext cx="1600200" cy="1411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6" descr="hoa 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28280" y="96520"/>
            <a:ext cx="164084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hoa 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848600" y="5029200"/>
            <a:ext cx="1295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6" descr="hoa 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5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toán: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Đoạn thẳng AB dài 2 cm,đoạn thẳng CD dài gấp 3 lần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đoạn thẳng AB.Hỏi đoạn thẳng CD dài mấy xăng-ti-mét?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3400" y="3962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Tóm tắt</a:t>
            </a:r>
            <a:endParaRPr lang="vi-VN" sz="20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838200" y="4267200"/>
            <a:ext cx="3962400" cy="2286000"/>
            <a:chOff x="838200" y="4267200"/>
            <a:chExt cx="3962400" cy="2286000"/>
          </a:xfrm>
        </p:grpSpPr>
        <p:grpSp>
          <p:nvGrpSpPr>
            <p:cNvPr id="50" name="Group 49"/>
            <p:cNvGrpSpPr/>
            <p:nvPr/>
          </p:nvGrpSpPr>
          <p:grpSpPr>
            <a:xfrm>
              <a:off x="838200" y="4267200"/>
              <a:ext cx="3962400" cy="1828800"/>
              <a:chOff x="838200" y="4267200"/>
              <a:chExt cx="3962400" cy="1828800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838200" y="4267200"/>
                <a:ext cx="3962400" cy="1828800"/>
                <a:chOff x="838200" y="4267200"/>
                <a:chExt cx="3962400" cy="1828800"/>
              </a:xfrm>
            </p:grpSpPr>
            <p:sp>
              <p:nvSpPr>
                <p:cNvPr id="32" name="TextBox 31"/>
                <p:cNvSpPr txBox="1"/>
                <p:nvPr/>
              </p:nvSpPr>
              <p:spPr>
                <a:xfrm>
                  <a:off x="838200" y="5638800"/>
                  <a:ext cx="533400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lang="vi-VN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4495800" y="5638800"/>
                  <a:ext cx="3048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vi-VN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45" name="Group 44"/>
                <p:cNvGrpSpPr/>
                <p:nvPr/>
              </p:nvGrpSpPr>
              <p:grpSpPr>
                <a:xfrm>
                  <a:off x="838200" y="4267200"/>
                  <a:ext cx="3811588" cy="1828800"/>
                  <a:chOff x="838200" y="4267200"/>
                  <a:chExt cx="3811588" cy="1828800"/>
                </a:xfrm>
              </p:grpSpPr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990600" y="4724400"/>
                    <a:ext cx="1220788" cy="228600"/>
                    <a:chOff x="989806" y="4191794"/>
                    <a:chExt cx="1220788" cy="228600"/>
                  </a:xfrm>
                </p:grpSpPr>
                <p:cxnSp>
                  <p:nvCxnSpPr>
                    <p:cNvPr id="5" name="Straight Connector 4"/>
                    <p:cNvCxnSpPr/>
                    <p:nvPr/>
                  </p:nvCxnSpPr>
                  <p:spPr>
                    <a:xfrm>
                      <a:off x="990600" y="4267200"/>
                      <a:ext cx="1219200" cy="1588"/>
                    </a:xfrm>
                    <a:prstGeom prst="line">
                      <a:avLst/>
                    </a:prstGeom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" name="Straight Connector 8"/>
                    <p:cNvCxnSpPr/>
                    <p:nvPr/>
                  </p:nvCxnSpPr>
                  <p:spPr>
                    <a:xfrm rot="5400000">
                      <a:off x="876300" y="4305300"/>
                      <a:ext cx="228600" cy="1588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" name="Straight Connector 10"/>
                    <p:cNvCxnSpPr/>
                    <p:nvPr/>
                  </p:nvCxnSpPr>
                  <p:spPr>
                    <a:xfrm rot="5400000">
                      <a:off x="2095500" y="4305300"/>
                      <a:ext cx="228600" cy="1588"/>
                    </a:xfrm>
                    <a:prstGeom prst="line">
                      <a:avLst/>
                    </a:prstGeom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7" name="Group 26"/>
                  <p:cNvGrpSpPr/>
                  <p:nvPr/>
                </p:nvGrpSpPr>
                <p:grpSpPr>
                  <a:xfrm>
                    <a:off x="990600" y="5410200"/>
                    <a:ext cx="3659188" cy="228600"/>
                    <a:chOff x="990600" y="4724400"/>
                    <a:chExt cx="3659188" cy="228600"/>
                  </a:xfrm>
                </p:grpSpPr>
                <p:grpSp>
                  <p:nvGrpSpPr>
                    <p:cNvPr id="15" name="Group 14"/>
                    <p:cNvGrpSpPr/>
                    <p:nvPr/>
                  </p:nvGrpSpPr>
                  <p:grpSpPr>
                    <a:xfrm>
                      <a:off x="990600" y="4724400"/>
                      <a:ext cx="1220788" cy="228600"/>
                      <a:chOff x="989806" y="4191794"/>
                      <a:chExt cx="1220788" cy="228600"/>
                    </a:xfrm>
                  </p:grpSpPr>
                  <p:cxnSp>
                    <p:nvCxnSpPr>
                      <p:cNvPr id="16" name="Straight Connector 15"/>
                      <p:cNvCxnSpPr/>
                      <p:nvPr/>
                    </p:nvCxnSpPr>
                    <p:spPr>
                      <a:xfrm>
                        <a:off x="990600" y="4267200"/>
                        <a:ext cx="1219200" cy="1588"/>
                      </a:xfrm>
                      <a:prstGeom prst="line">
                        <a:avLst/>
                      </a:prstGeom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7" name="Straight Connector 16"/>
                      <p:cNvCxnSpPr/>
                      <p:nvPr/>
                    </p:nvCxnSpPr>
                    <p:spPr>
                      <a:xfrm rot="5400000">
                        <a:off x="876300" y="4305300"/>
                        <a:ext cx="228600" cy="1588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8" name="Straight Connector 17"/>
                      <p:cNvCxnSpPr/>
                      <p:nvPr/>
                    </p:nvCxnSpPr>
                    <p:spPr>
                      <a:xfrm rot="5400000">
                        <a:off x="2095500" y="4305300"/>
                        <a:ext cx="228600" cy="1588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9" name="Group 18"/>
                    <p:cNvGrpSpPr/>
                    <p:nvPr/>
                  </p:nvGrpSpPr>
                  <p:grpSpPr>
                    <a:xfrm>
                      <a:off x="2209800" y="4724400"/>
                      <a:ext cx="1220788" cy="228600"/>
                      <a:chOff x="989806" y="4191794"/>
                      <a:chExt cx="1220788" cy="228600"/>
                    </a:xfrm>
                  </p:grpSpPr>
                  <p:cxnSp>
                    <p:nvCxnSpPr>
                      <p:cNvPr id="20" name="Straight Connector 19"/>
                      <p:cNvCxnSpPr/>
                      <p:nvPr/>
                    </p:nvCxnSpPr>
                    <p:spPr>
                      <a:xfrm>
                        <a:off x="990600" y="4267200"/>
                        <a:ext cx="1219200" cy="1588"/>
                      </a:xfrm>
                      <a:prstGeom prst="line">
                        <a:avLst/>
                      </a:prstGeom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Straight Connector 20"/>
                      <p:cNvCxnSpPr/>
                      <p:nvPr/>
                    </p:nvCxnSpPr>
                    <p:spPr>
                      <a:xfrm rot="5400000">
                        <a:off x="876300" y="4305300"/>
                        <a:ext cx="228600" cy="1588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" name="Straight Connector 21"/>
                      <p:cNvCxnSpPr/>
                      <p:nvPr/>
                    </p:nvCxnSpPr>
                    <p:spPr>
                      <a:xfrm rot="5400000">
                        <a:off x="2095500" y="4305300"/>
                        <a:ext cx="228600" cy="1588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23" name="Group 22"/>
                    <p:cNvGrpSpPr/>
                    <p:nvPr/>
                  </p:nvGrpSpPr>
                  <p:grpSpPr>
                    <a:xfrm>
                      <a:off x="3429000" y="4724400"/>
                      <a:ext cx="1220788" cy="228600"/>
                      <a:chOff x="989806" y="4191794"/>
                      <a:chExt cx="1220788" cy="228600"/>
                    </a:xfrm>
                  </p:grpSpPr>
                  <p:cxnSp>
                    <p:nvCxnSpPr>
                      <p:cNvPr id="24" name="Straight Connector 23"/>
                      <p:cNvCxnSpPr/>
                      <p:nvPr/>
                    </p:nvCxnSpPr>
                    <p:spPr>
                      <a:xfrm>
                        <a:off x="990600" y="4267200"/>
                        <a:ext cx="1219200" cy="1588"/>
                      </a:xfrm>
                      <a:prstGeom prst="line">
                        <a:avLst/>
                      </a:prstGeom>
                    </p:spPr>
                    <p:style>
                      <a:lnRef idx="3">
                        <a:schemeClr val="dk1"/>
                      </a:lnRef>
                      <a:fillRef idx="0">
                        <a:schemeClr val="dk1"/>
                      </a:fillRef>
                      <a:effectRef idx="2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5" name="Straight Connector 24"/>
                      <p:cNvCxnSpPr/>
                      <p:nvPr/>
                    </p:nvCxnSpPr>
                    <p:spPr>
                      <a:xfrm rot="5400000">
                        <a:off x="876300" y="4305300"/>
                        <a:ext cx="228600" cy="1588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6" name="Straight Connector 25"/>
                      <p:cNvCxnSpPr/>
                      <p:nvPr/>
                    </p:nvCxnSpPr>
                    <p:spPr>
                      <a:xfrm rot="5400000">
                        <a:off x="2095500" y="4305300"/>
                        <a:ext cx="228600" cy="1588"/>
                      </a:xfrm>
                      <a:prstGeom prst="line">
                        <a:avLst/>
                      </a:prstGeom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29" name="Left Brace 28"/>
                  <p:cNvSpPr/>
                  <p:nvPr/>
                </p:nvSpPr>
                <p:spPr>
                  <a:xfrm rot="16200000">
                    <a:off x="2552700" y="4152900"/>
                    <a:ext cx="533400" cy="3352800"/>
                  </a:xfrm>
                  <a:prstGeom prst="leftBrace">
                    <a:avLst>
                      <a:gd name="adj1" fmla="val 91988"/>
                      <a:gd name="adj2" fmla="val 49999"/>
                    </a:avLst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838200" y="4267200"/>
                    <a:ext cx="5334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A</a:t>
                    </a:r>
                    <a:endParaRPr lang="vi-VN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5" name="TextBox 34"/>
                  <p:cNvSpPr txBox="1"/>
                  <p:nvPr/>
                </p:nvSpPr>
                <p:spPr>
                  <a:xfrm>
                    <a:off x="2057400" y="4267200"/>
                    <a:ext cx="53340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B</a:t>
                    </a:r>
                    <a:endParaRPr lang="vi-VN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1295400" y="4343400"/>
                    <a:ext cx="685800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b="1" dirty="0" smtClean="0">
                        <a:latin typeface="Times New Roman" pitchFamily="18" charset="0"/>
                        <a:cs typeface="Times New Roman" pitchFamily="18" charset="0"/>
                      </a:rPr>
                      <a:t>2cm</a:t>
                    </a:r>
                    <a:endParaRPr lang="vi-VN" sz="2000" b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</p:grpSp>
          <p:cxnSp>
            <p:nvCxnSpPr>
              <p:cNvPr id="38" name="Straight Connector 37"/>
              <p:cNvCxnSpPr/>
              <p:nvPr/>
            </p:nvCxnSpPr>
            <p:spPr>
              <a:xfrm rot="5400000">
                <a:off x="838200" y="5181600"/>
                <a:ext cx="3048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>
                <a:off x="2058194" y="5180806"/>
                <a:ext cx="3048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2438400" y="6172200"/>
              <a:ext cx="838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Times New Roman" pitchFamily="18" charset="0"/>
                  <a:cs typeface="Times New Roman" pitchFamily="18" charset="0"/>
                </a:rPr>
                <a:t>? cm</a:t>
              </a:r>
              <a:endParaRPr lang="vi-VN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40" name="Straight Connector 39"/>
          <p:cNvCxnSpPr/>
          <p:nvPr/>
        </p:nvCxnSpPr>
        <p:spPr>
          <a:xfrm>
            <a:off x="2286000" y="2590800"/>
            <a:ext cx="18288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67400" y="2590800"/>
            <a:ext cx="2286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33400" y="3124200"/>
            <a:ext cx="21336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429000" y="3124200"/>
            <a:ext cx="4572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03420" y="3550170"/>
            <a:ext cx="762000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6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Căn cứ vào kiến thức đã học về phép nhân . Phép tính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2+2+2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có thể chuyển thành phép tính 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X 3</a:t>
            </a:r>
          </a:p>
          <a:p>
            <a:pPr marL="0" indent="0" algn="ctr">
              <a:buNone/>
            </a:pPr>
            <a:endParaRPr lang="en-US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pPr marL="0" indent="0" algn="ctr">
              <a:buNone/>
            </a:pPr>
            <a:endParaRPr lang="en-US" i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Độ dài đoạn thẳng CD là:</a:t>
            </a:r>
          </a:p>
          <a:p>
            <a:pPr marL="0" indent="0" algn="ctr"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2 X 3 = 6 ( cm)</a:t>
            </a:r>
          </a:p>
          <a:p>
            <a:pPr marL="0" indent="0" algn="ctr">
              <a:buNone/>
            </a:pP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          Đáp số: 6cm</a:t>
            </a:r>
            <a:endParaRPr lang="en-US" sz="2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4488" indent="-344488" algn="ctr">
              <a:buNone/>
            </a:pPr>
            <a:endParaRPr lang="en-US" dirty="0" smtClean="0"/>
          </a:p>
          <a:p>
            <a:pPr marL="514350" indent="-514350" algn="ctr">
              <a:buAutoNum type="arabicPlain" startAt="2"/>
            </a:pPr>
            <a:r>
              <a:rPr lang="en-US" dirty="0" smtClean="0"/>
              <a:t>X       3      =      6</a:t>
            </a:r>
          </a:p>
          <a:p>
            <a:pPr marL="514350" indent="-514350" algn="ctr">
              <a:buNone/>
            </a:pPr>
            <a:endParaRPr lang="en-US" dirty="0" smtClean="0"/>
          </a:p>
          <a:p>
            <a:pPr marL="514350" indent="-514350" algn="ctr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i="1" dirty="0" smtClean="0"/>
              <a:t>Vậy muốn </a:t>
            </a:r>
            <a:r>
              <a:rPr lang="en-US" i="1" smtClean="0"/>
              <a:t>gấp 4 ,gấp 5 </a:t>
            </a:r>
            <a:r>
              <a:rPr lang="en-US" i="1" dirty="0" smtClean="0"/>
              <a:t>lần ta làm như thế nào ?</a:t>
            </a:r>
            <a:endParaRPr lang="en-US" i="1" dirty="0"/>
          </a:p>
        </p:txBody>
      </p:sp>
      <p:sp>
        <p:nvSpPr>
          <p:cNvPr id="5" name="Left Brace 4"/>
          <p:cNvSpPr/>
          <p:nvPr/>
        </p:nvSpPr>
        <p:spPr>
          <a:xfrm rot="16200000">
            <a:off x="2952750" y="2533650"/>
            <a:ext cx="342900" cy="609600"/>
          </a:xfrm>
          <a:prstGeom prst="leftBrace">
            <a:avLst>
              <a:gd name="adj1" fmla="val 30851"/>
              <a:gd name="adj2" fmla="val 48289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Left Brace 7"/>
          <p:cNvSpPr/>
          <p:nvPr/>
        </p:nvSpPr>
        <p:spPr>
          <a:xfrm rot="16200000">
            <a:off x="4305300" y="2552700"/>
            <a:ext cx="381000" cy="609600"/>
          </a:xfrm>
          <a:prstGeom prst="leftBrace">
            <a:avLst>
              <a:gd name="adj1" fmla="val 28927"/>
              <a:gd name="adj2" fmla="val 51788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Left Brace 8"/>
          <p:cNvSpPr/>
          <p:nvPr/>
        </p:nvSpPr>
        <p:spPr>
          <a:xfrm rot="16200000">
            <a:off x="5791200" y="2514600"/>
            <a:ext cx="457200" cy="609600"/>
          </a:xfrm>
          <a:prstGeom prst="leftBrace">
            <a:avLst>
              <a:gd name="adj1" fmla="val 25000"/>
              <a:gd name="adj2" fmla="val 5000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Flowchart: Process 9"/>
          <p:cNvSpPr/>
          <p:nvPr/>
        </p:nvSpPr>
        <p:spPr>
          <a:xfrm>
            <a:off x="2209800" y="3352800"/>
            <a:ext cx="4724400" cy="60960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None/>
            </a:pP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(Số đo)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(số lần )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quả</a:t>
            </a:r>
            <a:endParaRPr lang="vi-VN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Cho đoạn thẳng MN dài 3cm. Các con tự chọn số lần gấp của đoạn thẳng AH và thực hiện giải bài toán?</a:t>
            </a:r>
          </a:p>
          <a:p>
            <a:pPr>
              <a:buNone/>
            </a:pPr>
            <a:r>
              <a:rPr lang="en-US" dirty="0"/>
              <a:t> </a:t>
            </a:r>
            <a:endParaRPr lang="en-US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vi-VN" dirty="0"/>
          </a:p>
        </p:txBody>
      </p:sp>
      <p:grpSp>
        <p:nvGrpSpPr>
          <p:cNvPr id="8" name="Group 7"/>
          <p:cNvGrpSpPr/>
          <p:nvPr/>
        </p:nvGrpSpPr>
        <p:grpSpPr>
          <a:xfrm>
            <a:off x="1981200" y="1447800"/>
            <a:ext cx="5257800" cy="3048000"/>
            <a:chOff x="1676400" y="3200400"/>
            <a:chExt cx="5257800" cy="3048000"/>
          </a:xfrm>
        </p:grpSpPr>
        <p:sp>
          <p:nvSpPr>
            <p:cNvPr id="6" name="Horizontal Scroll 5"/>
            <p:cNvSpPr/>
            <p:nvPr/>
          </p:nvSpPr>
          <p:spPr>
            <a:xfrm>
              <a:off x="1676400" y="3200400"/>
              <a:ext cx="5257800" cy="3048000"/>
            </a:xfrm>
            <a:prstGeom prst="horizontalScroll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362200" y="4114800"/>
              <a:ext cx="4038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Muốn gấp một số lên nhiều lần , ta </a:t>
              </a:r>
              <a:r>
                <a:rPr lang="en-US" sz="2800" b="1" smtClean="0">
                  <a:latin typeface="Times New Roman" pitchFamily="18" charset="0"/>
                  <a:cs typeface="Times New Roman" pitchFamily="18" charset="0"/>
                </a:rPr>
                <a:t>lấy số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đó nhân với số lần</a:t>
              </a:r>
              <a:endParaRPr lang="vi-VN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4" name="Picture 2" descr="Theme237515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62000" y="1600200"/>
            <a:ext cx="784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 thành cảm </a:t>
            </a:r>
            <a:r>
              <a:rPr lang="vi-VN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 quý thầy cô cùng các em học sinh!</a:t>
            </a:r>
            <a:endParaRPr lang="vi-VN" sz="4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223</Words>
  <Application>Microsoft Office PowerPoint</Application>
  <PresentationFormat>On-screen Show (4:3)</PresentationFormat>
  <Paragraphs>47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CHÀO MỪNG CÁC THẦY CÔ  VÀ CÁC EM HỌC SINH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http://gostep.info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THẦY CÔ  VÀ CÁC EM HỌC SINH</dc:title>
  <dc:creator>huecd.com</dc:creator>
  <cp:lastModifiedBy>ST_Computer</cp:lastModifiedBy>
  <cp:revision>33</cp:revision>
  <dcterms:created xsi:type="dcterms:W3CDTF">2015-09-29T15:09:56Z</dcterms:created>
  <dcterms:modified xsi:type="dcterms:W3CDTF">2016-10-15T13:53:41Z</dcterms:modified>
</cp:coreProperties>
</file>